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320" r:id="rId3"/>
    <p:sldId id="331" r:id="rId4"/>
    <p:sldId id="350" r:id="rId5"/>
    <p:sldId id="327" r:id="rId6"/>
    <p:sldId id="323" r:id="rId7"/>
    <p:sldId id="328" r:id="rId8"/>
    <p:sldId id="337" r:id="rId9"/>
    <p:sldId id="352" r:id="rId10"/>
    <p:sldId id="333" r:id="rId11"/>
    <p:sldId id="354" r:id="rId12"/>
    <p:sldId id="338" r:id="rId13"/>
    <p:sldId id="339" r:id="rId14"/>
    <p:sldId id="334" r:id="rId15"/>
    <p:sldId id="335" r:id="rId16"/>
    <p:sldId id="340" r:id="rId17"/>
    <p:sldId id="341" r:id="rId18"/>
    <p:sldId id="355" r:id="rId19"/>
    <p:sldId id="342" r:id="rId20"/>
    <p:sldId id="343" r:id="rId21"/>
    <p:sldId id="344" r:id="rId22"/>
    <p:sldId id="356" r:id="rId23"/>
    <p:sldId id="345" r:id="rId24"/>
    <p:sldId id="346" r:id="rId25"/>
    <p:sldId id="347" r:id="rId26"/>
    <p:sldId id="348" r:id="rId27"/>
    <p:sldId id="351" r:id="rId28"/>
  </p:sldIdLst>
  <p:sldSz cx="6858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B19742-E4C7-443E-B131-C670FA7BC090}">
  <a:tblStyle styleId="{EFB19742-E4C7-443E-B131-C670FA7BC09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5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E6640-6AEA-459B-9E65-E76DA1A663A4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BCB0E-8006-44AB-9E32-85846F679C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65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22233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8564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40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2774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351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3757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86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784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0454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729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398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43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904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495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4473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7564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194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679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557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433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09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272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82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20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06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36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5209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994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14350" y="841771"/>
            <a:ext cx="5829299" cy="1790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857250" y="2701528"/>
            <a:ext cx="5143499" cy="12418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Font typeface="Arial"/>
              <a:buNone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591" marR="0" lvl="1" indent="-12391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183" marR="0" lvl="2" indent="-12082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774" marR="0" lvl="3" indent="-11773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366" marR="0" lvl="4" indent="-11465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2957" marR="0" lvl="5" indent="-11157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548" marR="0" lvl="6" indent="-10847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140" marR="0" lvl="7" indent="-1054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0731" marR="0" lvl="8" indent="-1023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71489" y="273844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 rot="5400000">
            <a:off x="1797249" y="43457"/>
            <a:ext cx="3263504" cy="5915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296" marR="0" lvl="0" indent="-38073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SzPct val="99904"/>
              <a:buFont typeface="Arial"/>
              <a:buChar char="•"/>
              <a:defRPr sz="20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3887" marR="0" lvl="1" indent="-6951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88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6477" marR="0" lvl="2" indent="-881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9070" marR="0" lvl="3" indent="-9740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1661" marR="0" lvl="4" indent="-9709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253" marR="0" lvl="5" indent="-967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6844" marR="0" lvl="6" indent="-964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435" marR="0" lvl="7" indent="-961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027" marR="0" lvl="8" indent="-958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71487" y="4767264"/>
            <a:ext cx="1543049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2271714" y="4767264"/>
            <a:ext cx="2314575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 rot="5400000">
            <a:off x="3467695" y="1713905"/>
            <a:ext cx="4358878" cy="14787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467320" y="278011"/>
            <a:ext cx="4358878" cy="43505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296" marR="0" lvl="0" indent="-38073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SzPct val="99904"/>
              <a:buFont typeface="Arial"/>
              <a:buChar char="•"/>
              <a:defRPr sz="20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3887" marR="0" lvl="1" indent="-6951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88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6477" marR="0" lvl="2" indent="-881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9070" marR="0" lvl="3" indent="-9740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1661" marR="0" lvl="4" indent="-9709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253" marR="0" lvl="5" indent="-967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6844" marR="0" lvl="6" indent="-964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435" marR="0" lvl="7" indent="-961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027" marR="0" lvl="8" indent="-958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71487" y="4767264"/>
            <a:ext cx="1543049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2271714" y="4767264"/>
            <a:ext cx="2314575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4843462" y="4767264"/>
            <a:ext cx="1543049" cy="2738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296" marR="0" lvl="0" indent="-38073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904"/>
              <a:buFont typeface="Arial"/>
              <a:buChar char="•"/>
              <a:defRPr sz="20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3887" marR="0" lvl="1" indent="-69514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88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6477" marR="0" lvl="2" indent="-88191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9070" marR="0" lvl="3" indent="-97408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1661" marR="0" lvl="4" indent="-97099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253" marR="0" lvl="5" indent="-96791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6844" marR="0" lvl="6" indent="-96482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435" marR="0" lvl="7" indent="-96173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027" marR="0" lvl="8" indent="-95865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2271713" y="4759160"/>
            <a:ext cx="2314575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233775" y="4762503"/>
            <a:ext cx="1543049" cy="273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9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Font typeface="Arial"/>
              <a:buNone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591" marR="0" lvl="1" indent="-12391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4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183" marR="0" lvl="2" indent="-12082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4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774" marR="0" lvl="3" indent="-11773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1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366" marR="0" lvl="4" indent="-11465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1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2957" marR="0" lvl="5" indent="-11157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1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548" marR="0" lvl="6" indent="-10847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1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140" marR="0" lvl="7" indent="-1054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1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0731" marR="0" lvl="8" indent="-1023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1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71489" y="273844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71487" y="1369217"/>
            <a:ext cx="2914649" cy="326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296" marR="0" lvl="0" indent="-38073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SzPct val="99904"/>
              <a:buFont typeface="Arial"/>
              <a:buChar char="•"/>
              <a:defRPr sz="20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3887" marR="0" lvl="1" indent="-6951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88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6477" marR="0" lvl="2" indent="-881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9070" marR="0" lvl="3" indent="-9740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1661" marR="0" lvl="4" indent="-9709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253" marR="0" lvl="5" indent="-967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6844" marR="0" lvl="6" indent="-964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435" marR="0" lvl="7" indent="-961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027" marR="0" lvl="8" indent="-958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3471862" y="1369217"/>
            <a:ext cx="2914649" cy="3263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296" marR="0" lvl="0" indent="-38073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SzPct val="99904"/>
              <a:buFont typeface="Arial"/>
              <a:buChar char="•"/>
              <a:defRPr sz="20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3887" marR="0" lvl="1" indent="-6951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88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6477" marR="0" lvl="2" indent="-881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9070" marR="0" lvl="3" indent="-9740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1661" marR="0" lvl="4" indent="-9709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253" marR="0" lvl="5" indent="-967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6844" marR="0" lvl="6" indent="-964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435" marR="0" lvl="7" indent="-961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027" marR="0" lvl="8" indent="-958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2271714" y="4767264"/>
            <a:ext cx="2314575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72381" y="273844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72381" y="1260871"/>
            <a:ext cx="2901255" cy="617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Font typeface="Arial"/>
              <a:buNone/>
              <a:defRPr sz="179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591" marR="0" lvl="1" indent="-123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4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183" marR="0" lvl="2" indent="-120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4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774" marR="0" lvl="3" indent="-117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366" marR="0" lvl="4" indent="-114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2957" marR="0" lvl="5" indent="-1115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548" marR="0" lvl="6" indent="-1084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140" marR="0" lvl="7" indent="-1054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0731" marR="0" lvl="8" indent="-1023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72381" y="1878806"/>
            <a:ext cx="2901255" cy="276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296" marR="0" lvl="0" indent="-38073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SzPct val="99904"/>
              <a:buFont typeface="Arial"/>
              <a:buChar char="•"/>
              <a:defRPr sz="20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3887" marR="0" lvl="1" indent="-6951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88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6477" marR="0" lvl="2" indent="-881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9070" marR="0" lvl="3" indent="-9740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1661" marR="0" lvl="4" indent="-9709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253" marR="0" lvl="5" indent="-967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6844" marR="0" lvl="6" indent="-964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435" marR="0" lvl="7" indent="-961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027" marR="0" lvl="8" indent="-958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3471864" y="1260871"/>
            <a:ext cx="2915542" cy="6179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Font typeface="Arial"/>
              <a:buNone/>
              <a:defRPr sz="179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591" marR="0" lvl="1" indent="-123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4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183" marR="0" lvl="2" indent="-120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4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774" marR="0" lvl="3" indent="-117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366" marR="0" lvl="4" indent="-114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2957" marR="0" lvl="5" indent="-1115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548" marR="0" lvl="6" indent="-1084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140" marR="0" lvl="7" indent="-1054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0731" marR="0" lvl="8" indent="-1023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19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4"/>
          </p:nvPr>
        </p:nvSpPr>
        <p:spPr>
          <a:xfrm>
            <a:off x="3471864" y="1878806"/>
            <a:ext cx="2915542" cy="276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296" marR="0" lvl="0" indent="-38073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SzPct val="99904"/>
              <a:buFont typeface="Arial"/>
              <a:buChar char="•"/>
              <a:defRPr sz="20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3887" marR="0" lvl="1" indent="-6951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88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6477" marR="0" lvl="2" indent="-881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9070" marR="0" lvl="3" indent="-9740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1661" marR="0" lvl="4" indent="-97099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253" marR="0" lvl="5" indent="-967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6844" marR="0" lvl="6" indent="-964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435" marR="0" lvl="7" indent="-961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027" marR="0" lvl="8" indent="-958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3769"/>
              <a:buFont typeface="Arial"/>
              <a:buChar char="•"/>
              <a:defRPr sz="13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71487" y="4767264"/>
            <a:ext cx="1543049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2271714" y="4767264"/>
            <a:ext cx="2314575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71489" y="273844"/>
            <a:ext cx="5915025" cy="994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71487" y="4767264"/>
            <a:ext cx="1543049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2271714" y="4767264"/>
            <a:ext cx="2314575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71487" y="4767264"/>
            <a:ext cx="1543049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2271714" y="4767264"/>
            <a:ext cx="2314575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72381" y="342901"/>
            <a:ext cx="2211884" cy="120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3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2915543" y="740568"/>
            <a:ext cx="3471863" cy="3655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296" marR="0" lvl="0" indent="-19023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SzPct val="99916"/>
              <a:buFont typeface="Arial"/>
              <a:buChar char="•"/>
              <a:defRPr sz="23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3887" marR="0" lvl="1" indent="-5046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04"/>
              <a:buFont typeface="Arial"/>
              <a:buChar char="•"/>
              <a:defRPr sz="20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6477" marR="0" lvl="2" indent="-6920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888"/>
              <a:buFont typeface="Arial"/>
              <a:buChar char="•"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9070" marR="0" lvl="3" indent="-8788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1661" marR="0" lvl="4" indent="-87574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4253" marR="0" lvl="5" indent="-87266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6844" marR="0" lvl="6" indent="-8695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9435" marR="0" lvl="7" indent="-86648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2027" marR="0" lvl="8" indent="-8634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9933"/>
              <a:buFont typeface="Arial"/>
              <a:buChar char="•"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72381" y="1543050"/>
            <a:ext cx="2211884" cy="2858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Font typeface="Arial"/>
              <a:buNone/>
              <a:defRPr sz="1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591" marR="0" lvl="1" indent="-123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183" marR="0" lvl="2" indent="-120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8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774" marR="0" lvl="3" indent="-117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366" marR="0" lvl="4" indent="-114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2957" marR="0" lvl="5" indent="-1115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548" marR="0" lvl="6" indent="-1084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140" marR="0" lvl="7" indent="-1054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0731" marR="0" lvl="8" indent="-1023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71487" y="4767264"/>
            <a:ext cx="1543049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2271714" y="4767264"/>
            <a:ext cx="2314575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72381" y="342901"/>
            <a:ext cx="2211884" cy="120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3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pic" idx="2"/>
          </p:nvPr>
        </p:nvSpPr>
        <p:spPr>
          <a:xfrm>
            <a:off x="2915543" y="740568"/>
            <a:ext cx="3471863" cy="36552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Font typeface="Arial"/>
              <a:buNone/>
              <a:defRPr sz="23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591" marR="0" lvl="1" indent="-123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0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183" marR="0" lvl="2" indent="-120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774" marR="0" lvl="3" indent="-117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366" marR="0" lvl="4" indent="-114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2957" marR="0" lvl="5" indent="-1115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548" marR="0" lvl="6" indent="-1084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140" marR="0" lvl="7" indent="-1054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0731" marR="0" lvl="8" indent="-1023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4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72381" y="1543050"/>
            <a:ext cx="2211884" cy="2858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Font typeface="Arial"/>
              <a:buNone/>
              <a:defRPr sz="1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591" marR="0" lvl="1" indent="-12391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183" marR="0" lvl="2" indent="-12082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8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7774" marR="0" lvl="3" indent="-11773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0366" marR="0" lvl="4" indent="-1146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2957" marR="0" lvl="5" indent="-1115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5548" marR="0" lvl="6" indent="-10847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398140" marR="0" lvl="7" indent="-1054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0731" marR="0" lvl="8" indent="-1023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4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71487" y="4767264"/>
            <a:ext cx="1543049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2271714" y="4767264"/>
            <a:ext cx="2314575" cy="273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3">
            <a:alphaModFix/>
          </a:blip>
          <a:srcRect t="47119"/>
          <a:stretch/>
        </p:blipFill>
        <p:spPr>
          <a:xfrm>
            <a:off x="0" y="3755496"/>
            <a:ext cx="6858000" cy="13880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worst-time-to-hail-a-cab-in-nyc-2015-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280851" y="693929"/>
            <a:ext cx="6296296" cy="962526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600" dirty="0" smtClean="0"/>
              <a:t>Detecting unmet </a:t>
            </a:r>
            <a:br>
              <a:rPr lang="en" sz="3600" dirty="0" smtClean="0"/>
            </a:br>
            <a:r>
              <a:rPr lang="en" sz="3600" dirty="0" smtClean="0"/>
              <a:t>t</a:t>
            </a:r>
            <a:r>
              <a:rPr lang="en" sz="3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axi demand </a:t>
            </a:r>
            <a:endParaRPr lang="en"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857250" y="2009567"/>
            <a:ext cx="5143499" cy="20934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Sponsor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NYC Taxi &amp; Limousine Commision, Analytics Division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Mentors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Huy Vo, Dr. Kaan </a:t>
            </a:r>
            <a:r>
              <a:rPr lang="en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Ozbay </a:t>
            </a:r>
            <a:endParaRPr lang="en"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  <a:r>
              <a:rPr lang="e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Bhagwat Singh Bisht, Kiran Venkata Palla,</a:t>
            </a:r>
            <a:r>
              <a:rPr lang="en" sz="1600" dirty="0"/>
              <a:t> </a:t>
            </a:r>
            <a:r>
              <a:rPr lang="en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Linfeng Zhou, Sachin Verma, Yuxiang Zhang , Yining </a:t>
            </a:r>
            <a:r>
              <a:rPr lang="en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49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Shap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26" y="162768"/>
            <a:ext cx="1019174" cy="74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6792" y="93382"/>
            <a:ext cx="1244907" cy="74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Supply Extraction</a:t>
            </a:r>
            <a:endParaRPr lang="en" sz="3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4" y="935476"/>
            <a:ext cx="465513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2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Restricted computing environment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“Impossible” to analyze this data in traditional environment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One day of data would take 1 hour to run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Later shifted to big data cluster environment</a:t>
            </a:r>
            <a:endParaRPr lang="en-US" sz="1400" dirty="0" smtClean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Big </a:t>
            </a:r>
            <a:r>
              <a:rPr lang="en-US" sz="1600" dirty="0" smtClean="0"/>
              <a:t>data processing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Spatial mapping of location attributes to BBL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Merging of trip records and </a:t>
            </a:r>
            <a:r>
              <a:rPr lang="en-US" sz="1400" dirty="0" smtClean="0"/>
              <a:t>GPS</a:t>
            </a:r>
            <a:r>
              <a:rPr lang="en-US" sz="1400" dirty="0" smtClean="0"/>
              <a:t> data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Few processing queries took up to 8 hours</a:t>
            </a:r>
            <a:endParaRPr lang="en-US" sz="1400" dirty="0" smtClean="0"/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Data Processing </a:t>
            </a:r>
            <a:r>
              <a:rPr lang="en" sz="3000" dirty="0" smtClean="0">
                <a:latin typeface="Calibri" panose="020F0502020204030204" pitchFamily="34" charset="0"/>
              </a:rPr>
              <a:t>Challenges</a:t>
            </a:r>
            <a:endParaRPr lang="en" sz="3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Temporal profiles</a:t>
            </a:r>
            <a:endParaRPr lang="en" sz="3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047750"/>
            <a:ext cx="65836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Temporal profiles</a:t>
            </a:r>
            <a:endParaRPr lang="en" sz="3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421134"/>
            <a:ext cx="6583680" cy="256032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3665913" y="3270955"/>
            <a:ext cx="307571" cy="19950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24330" y="1042644"/>
            <a:ext cx="407324" cy="1393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24330" y="1212053"/>
            <a:ext cx="407324" cy="139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73484" y="3232208"/>
            <a:ext cx="825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July 4th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3341" y="962461"/>
            <a:ext cx="14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Observed Demand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1654" y="1140580"/>
            <a:ext cx="14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Excess Supply</a:t>
            </a:r>
          </a:p>
        </p:txBody>
      </p:sp>
      <p:sp>
        <p:nvSpPr>
          <p:cNvPr id="13" name="Left Arrow 12"/>
          <p:cNvSpPr/>
          <p:nvPr/>
        </p:nvSpPr>
        <p:spPr>
          <a:xfrm flipH="1">
            <a:off x="5383360" y="3370708"/>
            <a:ext cx="307571" cy="19950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49048" y="3440431"/>
            <a:ext cx="108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Thanks Giving</a:t>
            </a:r>
          </a:p>
        </p:txBody>
      </p:sp>
      <p:sp>
        <p:nvSpPr>
          <p:cNvPr id="15" name="Oval 14"/>
          <p:cNvSpPr/>
          <p:nvPr/>
        </p:nvSpPr>
        <p:spPr>
          <a:xfrm>
            <a:off x="3516284" y="226233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62331" y="18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9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/>
              <a:t>Spatial profiles</a:t>
            </a:r>
            <a:endParaRPr lang="en" sz="3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67320"/>
              </p:ext>
            </p:extLst>
          </p:nvPr>
        </p:nvGraphicFramePr>
        <p:xfrm>
          <a:off x="1371599" y="1815971"/>
          <a:ext cx="4314306" cy="1920240"/>
        </p:xfrm>
        <a:graphic>
          <a:graphicData uri="http://schemas.openxmlformats.org/drawingml/2006/table">
            <a:tbl>
              <a:tblPr firstRow="1" bandRow="1">
                <a:tableStyleId>{EFB19742-E4C7-443E-B131-C670FA7BC090}</a:tableStyleId>
              </a:tblPr>
              <a:tblGrid>
                <a:gridCol w="2157153"/>
                <a:gridCol w="2157153"/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Segment</a:t>
                      </a:r>
                      <a:endParaRPr lang="en-US" sz="12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Description</a:t>
                      </a:r>
                      <a:endParaRPr lang="en-US" sz="12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Top</a:t>
                      </a:r>
                      <a:r>
                        <a:rPr lang="en-US" sz="1200" baseline="0" dirty="0" smtClean="0">
                          <a:latin typeface="Calibri" panose="020F0502020204030204" pitchFamily="34" charset="0"/>
                        </a:rPr>
                        <a:t> 33 P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latin typeface="Calibri" panose="020F0502020204030204" pitchFamily="34" charset="0"/>
                        </a:rPr>
                        <a:t>Falling within top 33% 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latin typeface="Calibri" panose="020F0502020204030204" pitchFamily="34" charset="0"/>
                        </a:rPr>
                        <a:t>Middle 33 P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Falling</a:t>
                      </a:r>
                      <a:r>
                        <a:rPr lang="en-US" sz="1200" baseline="0" dirty="0" smtClean="0">
                          <a:latin typeface="Calibri" panose="020F0502020204030204" pitchFamily="34" charset="0"/>
                        </a:rPr>
                        <a:t> within middle 33%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Bottom</a:t>
                      </a:r>
                      <a:r>
                        <a:rPr lang="en-US" sz="1200" baseline="0" dirty="0" smtClean="0">
                          <a:latin typeface="Calibri" panose="020F0502020204030204" pitchFamily="34" charset="0"/>
                        </a:rPr>
                        <a:t> 33 P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Falling</a:t>
                      </a:r>
                      <a:r>
                        <a:rPr lang="en-US" sz="1200" baseline="0" dirty="0" smtClean="0">
                          <a:latin typeface="Calibri" panose="020F0502020204030204" pitchFamily="34" charset="0"/>
                        </a:rPr>
                        <a:t> within bottom 33%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No</a:t>
                      </a:r>
                      <a:r>
                        <a:rPr lang="en-US" sz="1200" baseline="0" dirty="0" smtClean="0">
                          <a:latin typeface="Calibri" panose="020F0502020204030204" pitchFamily="34" charset="0"/>
                        </a:rPr>
                        <a:t> Supply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No supply but</a:t>
                      </a:r>
                      <a:r>
                        <a:rPr lang="en-US" sz="1200" baseline="0" dirty="0" smtClean="0">
                          <a:latin typeface="Calibri" panose="020F0502020204030204" pitchFamily="34" charset="0"/>
                        </a:rPr>
                        <a:t> demand exists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No Demand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No demand but</a:t>
                      </a:r>
                      <a:r>
                        <a:rPr lang="en-US" sz="1200" baseline="0" dirty="0" smtClean="0">
                          <a:latin typeface="Calibri" panose="020F0502020204030204" pitchFamily="34" charset="0"/>
                        </a:rPr>
                        <a:t> supply exists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No Coverage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No demand and supply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74941" y="1114567"/>
            <a:ext cx="5767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Grouping ~850,000 BBL’s using overall unmet demands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03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/>
              <a:t>Spatial profiles</a:t>
            </a:r>
            <a:endParaRPr lang="en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9" y="795650"/>
            <a:ext cx="5819621" cy="4114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Left Arrow 3"/>
          <p:cNvSpPr/>
          <p:nvPr/>
        </p:nvSpPr>
        <p:spPr>
          <a:xfrm rot="1810851" flipH="1">
            <a:off x="2206669" y="2331330"/>
            <a:ext cx="570989" cy="19950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1171" y="1924326"/>
            <a:ext cx="108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58464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/>
              <a:t>Spatial profiles</a:t>
            </a:r>
            <a:endParaRPr lang="en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6" y="751717"/>
            <a:ext cx="5819622" cy="4114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Oval 3"/>
          <p:cNvSpPr/>
          <p:nvPr/>
        </p:nvSpPr>
        <p:spPr>
          <a:xfrm>
            <a:off x="3965171" y="2254017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92829" y="3442737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26388" y="3214137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6088" y="3926142"/>
            <a:ext cx="108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Bottom 33P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0910" y="2937138"/>
            <a:ext cx="108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Middle 33P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3339" y="2267917"/>
            <a:ext cx="1088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Top 33P</a:t>
            </a:r>
          </a:p>
        </p:txBody>
      </p:sp>
    </p:spTree>
    <p:extLst>
      <p:ext uri="{BB962C8B-B14F-4D97-AF65-F5344CB8AC3E}">
        <p14:creationId xmlns:p14="http://schemas.microsoft.com/office/powerpoint/2010/main" val="34029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/>
              <a:t>Spatial profiles</a:t>
            </a:r>
            <a:endParaRPr lang="en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6" y="751717"/>
            <a:ext cx="5819787" cy="4114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Oval 3"/>
          <p:cNvSpPr/>
          <p:nvPr/>
        </p:nvSpPr>
        <p:spPr>
          <a:xfrm>
            <a:off x="3582786" y="1946446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54186" y="2747745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10137" y="1713381"/>
            <a:ext cx="71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</a:rPr>
              <a:t>Yankee Stadium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3447" y="3273997"/>
            <a:ext cx="1067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</a:rPr>
              <a:t>Williamsburg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473" y="1299681"/>
            <a:ext cx="1827781" cy="7386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alibri" panose="020F0502020204030204" pitchFamily="34" charset="0"/>
              </a:rPr>
              <a:t>Criterion</a:t>
            </a:r>
            <a:endParaRPr lang="en-US" i="1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dirty="0" smtClean="0">
                <a:latin typeface="Calibri" panose="020F0502020204030204" pitchFamily="34" charset="0"/>
              </a:rPr>
              <a:t>Filtered from Top 1% of observed demand</a:t>
            </a:r>
            <a:endParaRPr lang="en-US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5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/>
              <a:t>Spatial profiles</a:t>
            </a:r>
            <a:endParaRPr lang="en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" y="646088"/>
            <a:ext cx="5824728" cy="41182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Oval 9"/>
          <p:cNvSpPr/>
          <p:nvPr/>
        </p:nvSpPr>
        <p:spPr>
          <a:xfrm>
            <a:off x="3798916" y="1368725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17768" y="1310575"/>
            <a:ext cx="881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</a:rPr>
              <a:t>Fieldston</a:t>
            </a:r>
          </a:p>
        </p:txBody>
      </p:sp>
      <p:sp>
        <p:nvSpPr>
          <p:cNvPr id="12" name="Oval 11"/>
          <p:cNvSpPr/>
          <p:nvPr/>
        </p:nvSpPr>
        <p:spPr>
          <a:xfrm>
            <a:off x="3893127" y="2423433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50327" y="2342550"/>
            <a:ext cx="88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Calibri" panose="020F0502020204030204" pitchFamily="34" charset="0"/>
              </a:rPr>
              <a:t>Laguardia</a:t>
            </a:r>
            <a:endParaRPr lang="en-US" sz="1200" b="1" dirty="0" smtClean="0">
              <a:latin typeface="Calibri" panose="020F0502020204030204" pitchFamily="34" charset="0"/>
            </a:endParaRPr>
          </a:p>
          <a:p>
            <a:pPr algn="ctr"/>
            <a:r>
              <a:rPr lang="en-US" sz="1200" b="1" dirty="0" smtClean="0">
                <a:latin typeface="Calibri" panose="020F0502020204030204" pitchFamily="34" charset="0"/>
              </a:rPr>
              <a:t>Airport</a:t>
            </a:r>
          </a:p>
        </p:txBody>
      </p:sp>
    </p:spTree>
    <p:extLst>
      <p:ext uri="{BB962C8B-B14F-4D97-AF65-F5344CB8AC3E}">
        <p14:creationId xmlns:p14="http://schemas.microsoft.com/office/powerpoint/2010/main" val="3661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/>
              <a:t>BBL profiles</a:t>
            </a:r>
            <a:endParaRPr lang="e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250177"/>
            <a:ext cx="6583680" cy="27720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40720" y="1875242"/>
            <a:ext cx="407324" cy="1393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40720" y="2044651"/>
            <a:ext cx="407324" cy="139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9731" y="1795059"/>
            <a:ext cx="14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Weekend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44" y="1973178"/>
            <a:ext cx="14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Weekday</a:t>
            </a:r>
          </a:p>
        </p:txBody>
      </p:sp>
      <p:sp>
        <p:nvSpPr>
          <p:cNvPr id="11" name="Oval 10"/>
          <p:cNvSpPr/>
          <p:nvPr/>
        </p:nvSpPr>
        <p:spPr>
          <a:xfrm>
            <a:off x="5446282" y="2641576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1" y="221135"/>
            <a:ext cx="1645920" cy="19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9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Unmet demand?</a:t>
            </a:r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b="1" dirty="0" smtClean="0"/>
              <a:t>Where to find a taxi at 5 PM in Manhattan? </a:t>
            </a:r>
            <a:r>
              <a:rPr lang="en-US" sz="1600" dirty="0" smtClean="0"/>
              <a:t>“Go</a:t>
            </a:r>
            <a:r>
              <a:rPr lang="en-US" sz="1600" dirty="0"/>
              <a:t> to 59th Street and Second </a:t>
            </a:r>
            <a:r>
              <a:rPr lang="en-US" sz="1600" dirty="0" smtClean="0"/>
              <a:t>Avenue”</a:t>
            </a:r>
            <a:r>
              <a:rPr lang="en-US" sz="1600" i="1" baseline="30000" dirty="0" smtClean="0"/>
              <a:t>1</a:t>
            </a:r>
            <a:r>
              <a:rPr lang="en-US" sz="1600" dirty="0" smtClean="0"/>
              <a:t> </a:t>
            </a:r>
            <a:endParaRPr lang="en-US" sz="1600" b="1" dirty="0" smtClean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b="1" dirty="0" smtClean="0"/>
              <a:t>No yellow taxis in Outer Boroughs?</a:t>
            </a:r>
            <a:r>
              <a:rPr lang="en-US" sz="1600" dirty="0" smtClean="0"/>
              <a:t> Thanks to Boro taxis</a:t>
            </a:r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Study such imbalances in demand and supply across different time periods and locations within NYC</a:t>
            </a:r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Motivation</a:t>
            </a:r>
            <a:endParaRPr lang="en-US" sz="1300" dirty="0"/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Insights for </a:t>
            </a:r>
            <a:r>
              <a:rPr lang="en-US" sz="1400" b="1" dirty="0" smtClean="0"/>
              <a:t>taxi licensing policy</a:t>
            </a:r>
            <a:endParaRPr lang="en-US" sz="1400" b="1" dirty="0"/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b="1" dirty="0" smtClean="0"/>
              <a:t>Location recommendations</a:t>
            </a:r>
            <a:r>
              <a:rPr lang="en-US" sz="1400" dirty="0" smtClean="0"/>
              <a:t> for taxi drivers</a:t>
            </a:r>
            <a:endParaRPr lang="en-US" sz="1600" dirty="0" smtClean="0"/>
          </a:p>
        </p:txBody>
      </p:sp>
      <p:sp>
        <p:nvSpPr>
          <p:cNvPr id="6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Problem</a:t>
            </a:r>
            <a:endParaRPr lang="en" sz="3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073" y="4139739"/>
            <a:ext cx="604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 smtClean="0">
                <a:latin typeface="Calibri" panose="020F0502020204030204" pitchFamily="34" charset="0"/>
              </a:rPr>
              <a:t>1.</a:t>
            </a:r>
            <a:r>
              <a:rPr lang="en-US" sz="800" i="1" dirty="0" smtClean="0">
                <a:latin typeface="Calibri" panose="020F0502020204030204" pitchFamily="34" charset="0"/>
              </a:rPr>
              <a:t> </a:t>
            </a:r>
            <a:r>
              <a:rPr lang="en-US" sz="800" b="1" i="1" dirty="0" smtClean="0">
                <a:latin typeface="Calibri" panose="020F0502020204030204" pitchFamily="34" charset="0"/>
              </a:rPr>
              <a:t>Here's </a:t>
            </a:r>
            <a:r>
              <a:rPr lang="en-US" sz="800" b="1" i="1" dirty="0">
                <a:latin typeface="Calibri" panose="020F0502020204030204" pitchFamily="34" charset="0"/>
              </a:rPr>
              <a:t>the real reason why you can't get a New York cab at 5 p.m. </a:t>
            </a:r>
            <a:r>
              <a:rPr lang="en-US" sz="800" b="1" i="1" dirty="0" smtClean="0">
                <a:latin typeface="Calibri" panose="020F0502020204030204" pitchFamily="34" charset="0"/>
              </a:rPr>
              <a:t>                                                                            </a:t>
            </a:r>
            <a:r>
              <a:rPr lang="en-US" sz="800" b="1" i="1" dirty="0" smtClean="0">
                <a:latin typeface="Calibri" panose="020F0502020204030204" pitchFamily="34" charset="0"/>
                <a:hlinkClick r:id="rId3"/>
              </a:rPr>
              <a:t>http</a:t>
            </a:r>
            <a:r>
              <a:rPr lang="en-US" sz="800" b="1" i="1" dirty="0">
                <a:latin typeface="Calibri" panose="020F0502020204030204" pitchFamily="34" charset="0"/>
                <a:hlinkClick r:id="rId3"/>
              </a:rPr>
              <a:t>://www.businessinsider.com/worst-time-to-hail-a-cab-in-nyc-2015-11</a:t>
            </a:r>
            <a:endParaRPr lang="en-US" sz="800" b="1" i="1" dirty="0" smtClean="0">
              <a:latin typeface="Calibri" panose="020F0502020204030204" pitchFamily="34" charset="0"/>
            </a:endParaRPr>
          </a:p>
          <a:p>
            <a:endParaRPr lang="en-US" sz="800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5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/>
              <a:t>BBL profiles</a:t>
            </a:r>
            <a:endParaRPr lang="en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283429"/>
            <a:ext cx="6583680" cy="27720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40720" y="1875242"/>
            <a:ext cx="407324" cy="1393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40720" y="2044651"/>
            <a:ext cx="407324" cy="139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9731" y="1795059"/>
            <a:ext cx="14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Weekend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44" y="1973178"/>
            <a:ext cx="14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Weekday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5093"/>
            <a:ext cx="2103120" cy="21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8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/>
              <a:t>BBL profiles</a:t>
            </a:r>
            <a:endParaRPr lang="e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250179"/>
            <a:ext cx="6583680" cy="27720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40720" y="1875242"/>
            <a:ext cx="407324" cy="1393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40720" y="2044651"/>
            <a:ext cx="407324" cy="139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39731" y="1795059"/>
            <a:ext cx="14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Weekend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48044" y="1973178"/>
            <a:ext cx="1476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Weekday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" y="504159"/>
            <a:ext cx="2103120" cy="15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Land Use Profiles</a:t>
            </a:r>
            <a:endParaRPr lang="en" sz="3000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5" y="668590"/>
            <a:ext cx="6400800" cy="42672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48545" y="3471845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05745" y="4269867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/>
              <a:t>Each taxi shares its information only once within the minute </a:t>
            </a:r>
            <a:r>
              <a:rPr lang="en-US" sz="1600" dirty="0" smtClean="0"/>
              <a:t>interval</a:t>
            </a:r>
            <a:endParaRPr lang="en-US" sz="16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Each taxi is serving only one </a:t>
            </a:r>
            <a:r>
              <a:rPr lang="en-US" sz="1600" dirty="0"/>
              <a:t>passenger at a given time and </a:t>
            </a:r>
            <a:r>
              <a:rPr lang="en-US" sz="1600" dirty="0" smtClean="0"/>
              <a:t>location</a:t>
            </a:r>
            <a:endParaRPr lang="en-US" sz="1600" dirty="0" smtClean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Inaccuracies in l</a:t>
            </a:r>
            <a:r>
              <a:rPr lang="en-US" sz="1600" dirty="0" smtClean="0"/>
              <a:t>ocation mapping for BBL</a:t>
            </a:r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Even including taxi waiting times for analysis</a:t>
            </a:r>
            <a:endParaRPr lang="en-US" sz="1600" dirty="0" smtClean="0"/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Limtations</a:t>
            </a:r>
            <a:endParaRPr lang="en" sz="3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2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Conclusions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Possible </a:t>
            </a:r>
            <a:r>
              <a:rPr lang="en-US" sz="1400" dirty="0" smtClean="0"/>
              <a:t>to measure unmet demand using GPS </a:t>
            </a:r>
            <a:r>
              <a:rPr lang="en-US" sz="1400" dirty="0" smtClean="0"/>
              <a:t>data</a:t>
            </a:r>
            <a:endParaRPr lang="en-US" sz="1400" dirty="0"/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Influence of land use categories on unmet demand is observed</a:t>
            </a:r>
            <a:endParaRPr lang="en-US" sz="1400" dirty="0"/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Higher </a:t>
            </a:r>
            <a:r>
              <a:rPr lang="en-US" sz="1400" dirty="0" smtClean="0"/>
              <a:t>unmet demands</a:t>
            </a:r>
            <a:r>
              <a:rPr lang="en-US" sz="1400" dirty="0" smtClean="0"/>
              <a:t> </a:t>
            </a:r>
            <a:r>
              <a:rPr lang="en-US" sz="1400" dirty="0" smtClean="0"/>
              <a:t>in locations closer to subway stations</a:t>
            </a:r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Next steps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Include additional demand data i.e. FHV, </a:t>
            </a:r>
            <a:r>
              <a:rPr lang="en-US" sz="1400" dirty="0" smtClean="0"/>
              <a:t>E-Hail</a:t>
            </a:r>
            <a:endParaRPr lang="en-US" sz="1400" dirty="0" smtClean="0"/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Exclude the busy routes for the computation of excess </a:t>
            </a:r>
            <a:r>
              <a:rPr lang="en-US" sz="1400" dirty="0" smtClean="0"/>
              <a:t>supply</a:t>
            </a:r>
            <a:endParaRPr lang="en-US" sz="1400" dirty="0" smtClean="0"/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Optimization of data processing algorithms</a:t>
            </a:r>
            <a:endParaRPr lang="en-US" sz="14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endParaRPr lang="en-US" sz="1600" dirty="0" smtClean="0"/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Conclusions &amp; Next Steps</a:t>
            </a:r>
            <a:endParaRPr lang="en" sz="3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3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Objective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Define, measure and understand unmet demand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Study variations across locations and time periods</a:t>
            </a:r>
            <a:endParaRPr lang="en-US" sz="14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Data &amp; </a:t>
            </a:r>
            <a:r>
              <a:rPr lang="en-US" sz="1600" dirty="0"/>
              <a:t>Methodology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Big data with file sizes of ~300 GB and more than ~3 Billion records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Metric defined as ratio of observed demand and excess supply</a:t>
            </a:r>
            <a:endParaRPr lang="en-US" sz="1300" dirty="0" smtClean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Outcomes</a:t>
            </a:r>
            <a:endParaRPr lang="en-US" sz="1600" dirty="0" smtClean="0"/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300" dirty="0" smtClean="0"/>
              <a:t>Staten island has least taxi exposure, while Manhattan is fully covered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300" dirty="0" smtClean="0"/>
              <a:t>Identified few locations with higher unmet demands across boroughs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300" dirty="0" smtClean="0"/>
              <a:t>Higher influence of these locations along subway lines indicating last mile solution</a:t>
            </a:r>
            <a:endParaRPr lang="en-US" sz="1300" dirty="0" smtClean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endParaRPr lang="en-US" sz="1600" dirty="0" smtClean="0"/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Summary</a:t>
            </a:r>
            <a:endParaRPr lang="en" sz="3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9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Visualization</a:t>
            </a:r>
            <a:r>
              <a:rPr lang="en" sz="3000" dirty="0" smtClean="0">
                <a:latin typeface="Calibri" panose="020F0502020204030204" pitchFamily="34" charset="0"/>
              </a:rPr>
              <a:t> Tool </a:t>
            </a:r>
            <a:r>
              <a:rPr lang="en" sz="3000" dirty="0">
                <a:latin typeface="Calibri" panose="020F0502020204030204" pitchFamily="34" charset="0"/>
              </a:rPr>
              <a:t>D</a:t>
            </a:r>
            <a:r>
              <a:rPr lang="en" sz="3000" dirty="0" smtClean="0">
                <a:latin typeface="Calibri" panose="020F0502020204030204" pitchFamily="34" charset="0"/>
              </a:rPr>
              <a:t>emo</a:t>
            </a:r>
            <a:endParaRPr lang="en" sz="3000" dirty="0">
              <a:latin typeface="Calibri" panose="020F0502020204030204" pitchFamily="34" charset="0"/>
            </a:endParaRPr>
          </a:p>
        </p:txBody>
      </p:sp>
      <p:sp>
        <p:nvSpPr>
          <p:cNvPr id="3" name="Shape 163"/>
          <p:cNvSpPr txBox="1">
            <a:spLocks noGrp="1"/>
          </p:cNvSpPr>
          <p:nvPr>
            <p:ph type="body" idx="1"/>
          </p:nvPr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/>
              <a:t>W</a:t>
            </a:r>
            <a:r>
              <a:rPr lang="en-US" sz="1600" dirty="0" smtClean="0"/>
              <a:t>eb based visualization tool built with simple features showcasing land use categories, average hourly trends for weekday and weekend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71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2"/>
          <p:cNvSpPr txBox="1">
            <a:spLocks/>
          </p:cNvSpPr>
          <p:nvPr/>
        </p:nvSpPr>
        <p:spPr>
          <a:xfrm>
            <a:off x="375091" y="1891440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4800" dirty="0" smtClean="0">
                <a:latin typeface="Calibri" panose="020F0502020204030204" pitchFamily="34" charset="0"/>
              </a:rPr>
              <a:t>Thank You!!</a:t>
            </a:r>
            <a:endParaRPr lang="en" sz="4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1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b="1" dirty="0" smtClean="0"/>
              <a:t>Explore</a:t>
            </a:r>
            <a:r>
              <a:rPr lang="en-US" sz="1600" dirty="0" smtClean="0"/>
              <a:t> and </a:t>
            </a:r>
            <a:r>
              <a:rPr lang="en-US" sz="1600" b="1" dirty="0" smtClean="0"/>
              <a:t>measure</a:t>
            </a:r>
            <a:r>
              <a:rPr lang="en-US" sz="1600" dirty="0" smtClean="0"/>
              <a:t> </a:t>
            </a:r>
            <a:r>
              <a:rPr lang="en-US" sz="1600" dirty="0"/>
              <a:t>unmet </a:t>
            </a:r>
            <a:r>
              <a:rPr lang="en-US" sz="1600" dirty="0" smtClean="0"/>
              <a:t>demand for NYC</a:t>
            </a:r>
            <a:endParaRPr lang="en-US" sz="16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Identify </a:t>
            </a:r>
            <a:r>
              <a:rPr lang="en-US" sz="1600" b="1" dirty="0"/>
              <a:t>locations</a:t>
            </a:r>
            <a:r>
              <a:rPr lang="en-US" sz="1600" dirty="0"/>
              <a:t> and </a:t>
            </a:r>
            <a:r>
              <a:rPr lang="en-US" sz="1600" b="1" dirty="0"/>
              <a:t>time periods</a:t>
            </a:r>
            <a:r>
              <a:rPr lang="en-US" sz="1600" dirty="0"/>
              <a:t> that show a higher tendency for unmet </a:t>
            </a:r>
            <a:r>
              <a:rPr lang="en-US" sz="1600" dirty="0" smtClean="0"/>
              <a:t>demand</a:t>
            </a:r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Understand the unmet demand trends with </a:t>
            </a:r>
            <a:r>
              <a:rPr lang="en-US" sz="1600" b="1" dirty="0" smtClean="0"/>
              <a:t>land use</a:t>
            </a:r>
            <a:r>
              <a:rPr lang="en-US" sz="1600" dirty="0" smtClean="0"/>
              <a:t> categories</a:t>
            </a:r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Develop </a:t>
            </a:r>
            <a:r>
              <a:rPr lang="en-US" sz="1600" dirty="0"/>
              <a:t>a </a:t>
            </a:r>
            <a:r>
              <a:rPr lang="en-US" sz="1600" b="1" dirty="0"/>
              <a:t>web-based </a:t>
            </a:r>
            <a:r>
              <a:rPr lang="en-US" sz="1600" b="1" dirty="0" smtClean="0"/>
              <a:t>static</a:t>
            </a:r>
            <a:r>
              <a:rPr lang="en-US" sz="1600" b="1" dirty="0" smtClean="0"/>
              <a:t> </a:t>
            </a:r>
            <a:r>
              <a:rPr lang="en-US" sz="1600" b="1" dirty="0" smtClean="0"/>
              <a:t>visualization </a:t>
            </a:r>
            <a:r>
              <a:rPr lang="en-US" sz="1600" b="1" dirty="0"/>
              <a:t>tool</a:t>
            </a:r>
            <a:r>
              <a:rPr lang="en-US" sz="1600" dirty="0"/>
              <a:t> </a:t>
            </a:r>
            <a:r>
              <a:rPr lang="en-US" sz="1600" dirty="0" smtClean="0"/>
              <a:t>showcasing the city wise trends</a:t>
            </a:r>
            <a:endParaRPr lang="en-US" sz="16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endParaRPr lang="en-US" sz="1600" dirty="0" smtClean="0"/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Objectives</a:t>
            </a:r>
            <a:endParaRPr lang="en" sz="3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1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" sz="1600" dirty="0"/>
              <a:t>Medallion Taxis or Yellow </a:t>
            </a:r>
            <a:r>
              <a:rPr lang="en" sz="1600" dirty="0" smtClean="0"/>
              <a:t>Taxis</a:t>
            </a:r>
            <a:endParaRPr lang="en-US" sz="1400" dirty="0" smtClean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" sz="1600" dirty="0"/>
              <a:t>Street Hail Liveries (SHLs) or Green </a:t>
            </a:r>
            <a:r>
              <a:rPr lang="en" sz="1600" dirty="0" smtClean="0"/>
              <a:t>Taxis</a:t>
            </a:r>
            <a:endParaRPr lang="en-US" sz="1400" dirty="0" smtClean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" sz="1600" dirty="0" smtClean="0"/>
              <a:t>For-Hire </a:t>
            </a:r>
            <a:r>
              <a:rPr lang="en" sz="1600" dirty="0"/>
              <a:t>Vehicles or FHVs (Black Cars, Liveries, Luxury Cars</a:t>
            </a:r>
            <a:r>
              <a:rPr lang="en" sz="1600" dirty="0" smtClean="0"/>
              <a:t>)</a:t>
            </a:r>
            <a:endParaRPr lang="en-US" sz="1400" dirty="0" smtClean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" sz="1600" dirty="0"/>
              <a:t>Commuter Vans</a:t>
            </a:r>
            <a:endParaRPr lang="en-US" sz="16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endParaRPr lang="en-US" sz="1600" dirty="0" smtClean="0"/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NYC Taxi Industry </a:t>
            </a:r>
            <a:endParaRPr lang="en" sz="3000" dirty="0">
              <a:latin typeface="Calibri" panose="020F050202020403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492575"/>
              </p:ext>
            </p:extLst>
          </p:nvPr>
        </p:nvGraphicFramePr>
        <p:xfrm>
          <a:off x="1105593" y="2680496"/>
          <a:ext cx="4912822" cy="1432560"/>
        </p:xfrm>
        <a:graphic>
          <a:graphicData uri="http://schemas.openxmlformats.org/drawingml/2006/table">
            <a:tbl>
              <a:tblPr firstRow="1" bandRow="1">
                <a:tableStyleId>{EFB19742-E4C7-443E-B131-C670FA7BC090}</a:tableStyleId>
              </a:tblPr>
              <a:tblGrid>
                <a:gridCol w="1138844"/>
                <a:gridCol w="1138844"/>
                <a:gridCol w="1138844"/>
                <a:gridCol w="1496290"/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 panose="020F0502020204030204" pitchFamily="34" charset="0"/>
                        </a:rPr>
                        <a:t>Yellow Taxis</a:t>
                      </a:r>
                      <a:endParaRPr lang="en-US" sz="14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 panose="020F0502020204030204" pitchFamily="34" charset="0"/>
                        </a:rPr>
                        <a:t>Green Taxis</a:t>
                      </a:r>
                      <a:endParaRPr lang="en-US" sz="14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 panose="020F0502020204030204" pitchFamily="34" charset="0"/>
                        </a:rPr>
                        <a:t>For-hire vehicles</a:t>
                      </a:r>
                      <a:endParaRPr lang="en-US" sz="14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 panose="020F0502020204030204" pitchFamily="34" charset="0"/>
                        </a:rPr>
                        <a:t># </a:t>
                      </a:r>
                      <a:r>
                        <a:rPr lang="en-US" sz="1400" b="1" dirty="0" smtClean="0">
                          <a:latin typeface="Calibri" panose="020F0502020204030204" pitchFamily="34" charset="0"/>
                        </a:rPr>
                        <a:t>Vehicles</a:t>
                      </a:r>
                      <a:endParaRPr lang="en-US" sz="14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13, 587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7,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</a:rPr>
                        <a:t> 676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66, 604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 panose="020F0502020204030204" pitchFamily="34" charset="0"/>
                        </a:rPr>
                        <a:t>#</a:t>
                      </a:r>
                      <a:r>
                        <a:rPr lang="en-US" sz="1400" b="1" baseline="0" dirty="0" smtClean="0">
                          <a:latin typeface="Calibri" panose="020F0502020204030204" pitchFamily="34" charset="0"/>
                        </a:rPr>
                        <a:t> Drivers</a:t>
                      </a:r>
                      <a:endParaRPr lang="en-US" sz="14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38,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</a:rPr>
                        <a:t> 319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13,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</a:rPr>
                        <a:t> 455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91, 900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libri" panose="020F0502020204030204" pitchFamily="34" charset="0"/>
                        </a:rPr>
                        <a:t>Avg.</a:t>
                      </a:r>
                      <a:r>
                        <a:rPr lang="en-US" sz="1400" b="1" baseline="0" dirty="0" smtClean="0">
                          <a:latin typeface="Calibri" panose="020F0502020204030204" pitchFamily="34" charset="0"/>
                        </a:rPr>
                        <a:t> Daily Pick-ups</a:t>
                      </a:r>
                      <a:endParaRPr lang="en-US" sz="14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400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</a:rPr>
                        <a:t>, 294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52,</a:t>
                      </a:r>
                      <a:r>
                        <a:rPr lang="en-US" sz="1400" baseline="0" dirty="0" smtClean="0">
                          <a:latin typeface="Calibri" panose="020F0502020204030204" pitchFamily="34" charset="0"/>
                        </a:rPr>
                        <a:t> 694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~50K-100K</a:t>
                      </a:r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88968" y="4139739"/>
            <a:ext cx="1330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 smtClean="0">
                <a:latin typeface="Calibri" panose="020F0502020204030204" pitchFamily="34" charset="0"/>
              </a:rPr>
              <a:t>Source: 2016 TLC Factbook</a:t>
            </a:r>
            <a:endParaRPr lang="en-US" sz="800" b="1" i="1" dirty="0" smtClean="0">
              <a:latin typeface="Calibri" panose="020F0502020204030204" pitchFamily="34" charset="0"/>
            </a:endParaRPr>
          </a:p>
          <a:p>
            <a:endParaRPr lang="en-US" sz="800" b="1" i="1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303" y="2329427"/>
            <a:ext cx="250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 panose="020F0502020204030204" pitchFamily="34" charset="0"/>
              </a:rPr>
              <a:t>Key facts for 2015</a:t>
            </a:r>
          </a:p>
        </p:txBody>
      </p:sp>
    </p:spTree>
    <p:extLst>
      <p:ext uri="{BB962C8B-B14F-4D97-AF65-F5344CB8AC3E}">
        <p14:creationId xmlns:p14="http://schemas.microsoft.com/office/powerpoint/2010/main" val="72288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Focus on only </a:t>
            </a:r>
            <a:r>
              <a:rPr lang="en-US" sz="1600" b="1" dirty="0" smtClean="0"/>
              <a:t>met</a:t>
            </a:r>
            <a:r>
              <a:rPr lang="en-US" sz="1600" dirty="0" smtClean="0"/>
              <a:t> demand</a:t>
            </a:r>
            <a:endParaRPr lang="en-US" sz="16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/>
              <a:t>Data collection through </a:t>
            </a:r>
            <a:r>
              <a:rPr lang="en-US" sz="1600" b="1" dirty="0" smtClean="0"/>
              <a:t>surveys</a:t>
            </a:r>
            <a:endParaRPr lang="en-US" sz="1600" b="1" i="1" baseline="300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/>
              <a:t>GPS technology, taxis across the city act as </a:t>
            </a:r>
            <a:r>
              <a:rPr lang="en-US" sz="1600" b="1" dirty="0"/>
              <a:t>network of </a:t>
            </a:r>
            <a:r>
              <a:rPr lang="en-US" sz="1600" b="1" dirty="0" smtClean="0"/>
              <a:t>sensors</a:t>
            </a:r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Commendable efforts by TLC on </a:t>
            </a:r>
            <a:r>
              <a:rPr lang="en-US" sz="1600" b="1" dirty="0" smtClean="0"/>
              <a:t>collecting GPS data</a:t>
            </a:r>
            <a:endParaRPr lang="en-US" sz="1600" b="1" dirty="0" smtClean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/>
              <a:t>MIT Study</a:t>
            </a:r>
            <a:r>
              <a:rPr lang="en-US" sz="1600" b="1" i="1" baseline="30000" dirty="0"/>
              <a:t>1</a:t>
            </a:r>
            <a:endParaRPr lang="en-US" sz="16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/>
              <a:t>Definition &amp; Inference</a:t>
            </a:r>
            <a:endParaRPr lang="en-US" sz="1300" dirty="0"/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For a </a:t>
            </a:r>
            <a:r>
              <a:rPr lang="en-US" sz="1400" b="1" dirty="0" smtClean="0"/>
              <a:t>specific location</a:t>
            </a:r>
            <a:r>
              <a:rPr lang="en-US" sz="1400" dirty="0" smtClean="0"/>
              <a:t>, unmet demand is the ratio </a:t>
            </a:r>
            <a:r>
              <a:rPr lang="en-US" sz="1400" dirty="0"/>
              <a:t>of </a:t>
            </a:r>
            <a:r>
              <a:rPr lang="en-US" sz="1400" b="1" dirty="0"/>
              <a:t>observed demand</a:t>
            </a:r>
            <a:r>
              <a:rPr lang="en-US" sz="1400" dirty="0"/>
              <a:t> to </a:t>
            </a:r>
            <a:r>
              <a:rPr lang="en-US" sz="1400" b="1" dirty="0"/>
              <a:t>excess </a:t>
            </a:r>
            <a:r>
              <a:rPr lang="en-US" sz="1400" b="1" dirty="0" smtClean="0"/>
              <a:t>supply</a:t>
            </a:r>
            <a:r>
              <a:rPr lang="en-US" sz="1400" dirty="0" smtClean="0"/>
              <a:t> per </a:t>
            </a:r>
            <a:r>
              <a:rPr lang="en-US" sz="1400" b="1" dirty="0" smtClean="0"/>
              <a:t>unit time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400" dirty="0" smtClean="0"/>
              <a:t>A higher unmet demand simply means that there is more </a:t>
            </a:r>
            <a:r>
              <a:rPr lang="en-US" sz="1400" b="1" dirty="0" smtClean="0"/>
              <a:t>demand pressure</a:t>
            </a:r>
            <a:r>
              <a:rPr lang="en-US" sz="1400" dirty="0" smtClean="0"/>
              <a:t>, and it is harder for a passenger to find an available taxi</a:t>
            </a:r>
            <a:endParaRPr lang="en-US" sz="1400" dirty="0"/>
          </a:p>
          <a:p>
            <a:pPr lvl="0" indent="-171296">
              <a:spcAft>
                <a:spcPts val="1200"/>
              </a:spcAft>
              <a:buSzPct val="100000"/>
              <a:buFont typeface="Calibri"/>
              <a:buChar char="›"/>
            </a:pPr>
            <a:endParaRPr lang="en-US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74073" y="4297684"/>
            <a:ext cx="6043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 smtClean="0">
                <a:latin typeface="Calibri" panose="020F0502020204030204" pitchFamily="34" charset="0"/>
              </a:rPr>
              <a:t>1.</a:t>
            </a:r>
            <a:r>
              <a:rPr lang="en-US" sz="800" i="1" dirty="0" smtClean="0">
                <a:latin typeface="Calibri" panose="020F0502020204030204" pitchFamily="34" charset="0"/>
              </a:rPr>
              <a:t> </a:t>
            </a:r>
            <a:r>
              <a:rPr lang="en-US" sz="800" b="1" i="1" dirty="0" smtClean="0">
                <a:latin typeface="Calibri" panose="020F0502020204030204" pitchFamily="34" charset="0"/>
              </a:rPr>
              <a:t>Inferring </a:t>
            </a:r>
            <a:r>
              <a:rPr lang="en-US" sz="800" b="1" i="1" dirty="0">
                <a:latin typeface="Calibri" panose="020F0502020204030204" pitchFamily="34" charset="0"/>
              </a:rPr>
              <a:t>Unmet Demand from Taxi Probe </a:t>
            </a:r>
            <a:r>
              <a:rPr lang="en-US" sz="800" b="1" i="1" dirty="0" smtClean="0">
                <a:latin typeface="Calibri" panose="020F0502020204030204" pitchFamily="34" charset="0"/>
              </a:rPr>
              <a:t>Data</a:t>
            </a:r>
            <a:r>
              <a:rPr lang="en-US" sz="800" b="1" i="1" dirty="0">
                <a:latin typeface="Calibri" panose="020F0502020204030204" pitchFamily="34" charset="0"/>
              </a:rPr>
              <a:t>, </a:t>
            </a:r>
            <a:r>
              <a:rPr lang="en-US" sz="800" b="1" i="1" dirty="0" err="1">
                <a:latin typeface="Calibri" panose="020F0502020204030204" pitchFamily="34" charset="0"/>
              </a:rPr>
              <a:t>Afian</a:t>
            </a:r>
            <a:r>
              <a:rPr lang="en-US" sz="800" b="1" i="1" dirty="0">
                <a:latin typeface="Calibri" panose="020F0502020204030204" pitchFamily="34" charset="0"/>
              </a:rPr>
              <a:t> </a:t>
            </a:r>
            <a:r>
              <a:rPr lang="en-US" sz="800" b="1" i="1" dirty="0" smtClean="0">
                <a:latin typeface="Calibri" panose="020F0502020204030204" pitchFamily="34" charset="0"/>
              </a:rPr>
              <a:t>Anwar, </a:t>
            </a:r>
            <a:r>
              <a:rPr lang="en-US" sz="800" b="1" i="1" dirty="0" err="1" smtClean="0">
                <a:latin typeface="Calibri" panose="020F0502020204030204" pitchFamily="34" charset="0"/>
              </a:rPr>
              <a:t>Amedeo</a:t>
            </a:r>
            <a:r>
              <a:rPr lang="en-US" sz="800" b="1" i="1" dirty="0" smtClean="0">
                <a:latin typeface="Calibri" panose="020F0502020204030204" pitchFamily="34" charset="0"/>
              </a:rPr>
              <a:t> </a:t>
            </a:r>
            <a:r>
              <a:rPr lang="en-US" sz="800" b="1" i="1" dirty="0" err="1" smtClean="0">
                <a:latin typeface="Calibri" panose="020F0502020204030204" pitchFamily="34" charset="0"/>
              </a:rPr>
              <a:t>Odoni</a:t>
            </a:r>
            <a:r>
              <a:rPr lang="en-US" sz="800" b="1" i="1" dirty="0" smtClean="0">
                <a:latin typeface="Calibri" panose="020F0502020204030204" pitchFamily="34" charset="0"/>
              </a:rPr>
              <a:t>, </a:t>
            </a:r>
            <a:r>
              <a:rPr lang="en-US" sz="800" b="1" i="1" dirty="0">
                <a:latin typeface="Calibri" panose="020F0502020204030204" pitchFamily="34" charset="0"/>
              </a:rPr>
              <a:t>Daniela </a:t>
            </a:r>
            <a:r>
              <a:rPr lang="en-US" sz="800" b="1" i="1" dirty="0" err="1" smtClean="0">
                <a:latin typeface="Calibri" panose="020F0502020204030204" pitchFamily="34" charset="0"/>
              </a:rPr>
              <a:t>Rus</a:t>
            </a:r>
            <a:r>
              <a:rPr lang="en-US" sz="800" b="1" i="1" dirty="0">
                <a:latin typeface="Calibri" panose="020F0502020204030204" pitchFamily="34" charset="0"/>
              </a:rPr>
              <a:t>, Massachusetts Institute of Technology, USA</a:t>
            </a:r>
          </a:p>
        </p:txBody>
      </p:sp>
      <p:sp>
        <p:nvSpPr>
          <p:cNvPr id="6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Measuring </a:t>
            </a:r>
            <a:r>
              <a:rPr lang="en" sz="3000" dirty="0" smtClean="0">
                <a:latin typeface="Calibri" panose="020F0502020204030204" pitchFamily="34" charset="0"/>
              </a:rPr>
              <a:t>Unmet </a:t>
            </a:r>
            <a:r>
              <a:rPr lang="en" sz="3000" dirty="0">
                <a:latin typeface="Calibri" panose="020F0502020204030204" pitchFamily="34" charset="0"/>
              </a:rPr>
              <a:t>D</a:t>
            </a:r>
            <a:r>
              <a:rPr lang="en" sz="3000" dirty="0" smtClean="0">
                <a:latin typeface="Calibri" panose="020F0502020204030204" pitchFamily="34" charset="0"/>
              </a:rPr>
              <a:t>emand</a:t>
            </a:r>
            <a:endParaRPr lang="en" sz="3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>
            <a:grpSpLocks/>
          </p:cNvGrpSpPr>
          <p:nvPr/>
        </p:nvGrpSpPr>
        <p:grpSpPr>
          <a:xfrm>
            <a:off x="1475560" y="1212761"/>
            <a:ext cx="4389120" cy="914400"/>
            <a:chOff x="930930" y="1413159"/>
            <a:chExt cx="5303621" cy="141316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759" y="2035984"/>
              <a:ext cx="499607" cy="21916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113" y="2032121"/>
              <a:ext cx="453748" cy="22302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1277" y="2035966"/>
              <a:ext cx="476819" cy="21533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8097" y="2035966"/>
              <a:ext cx="476819" cy="21533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7923" y="2035984"/>
              <a:ext cx="499607" cy="219165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930930" y="1773480"/>
              <a:ext cx="2468880" cy="738302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3693703" y="1603246"/>
              <a:ext cx="914400" cy="1078769"/>
              <a:chOff x="4234022" y="1017723"/>
              <a:chExt cx="1568262" cy="1850167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9108" y="1249895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8107" y="1249895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3867" y="1249895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2866" y="1249895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7150" y="1615655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6149" y="1615655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909" y="1615655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908" y="1615655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7150" y="1986089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6149" y="1986089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909" y="1986089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908" y="1986089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5462" y="235652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461" y="235652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0221" y="235652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220" y="2356523"/>
                <a:ext cx="365760" cy="365760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4234022" y="1017723"/>
                <a:ext cx="1568262" cy="1850167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ight Brace 39"/>
            <p:cNvSpPr/>
            <p:nvPr/>
          </p:nvSpPr>
          <p:spPr>
            <a:xfrm>
              <a:off x="4779826" y="1413159"/>
              <a:ext cx="157941" cy="141316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87395" y="1889860"/>
              <a:ext cx="1147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Excess Demand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475560" y="2239074"/>
            <a:ext cx="4389120" cy="914400"/>
            <a:chOff x="950324" y="2978715"/>
            <a:chExt cx="5303621" cy="1413164"/>
          </a:xfrm>
        </p:grpSpPr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950324" y="3339036"/>
              <a:ext cx="2468880" cy="738302"/>
              <a:chOff x="877327" y="1441738"/>
              <a:chExt cx="3057755" cy="914400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912" y="1622713"/>
                <a:ext cx="618773" cy="271440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660" y="1617928"/>
                <a:ext cx="561975" cy="276225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5536" y="1622690"/>
                <a:ext cx="590550" cy="266700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6086" y="1622690"/>
                <a:ext cx="590550" cy="266700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8980" y="1898938"/>
                <a:ext cx="618773" cy="271440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1528" y="1894153"/>
                <a:ext cx="561975" cy="276225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0693" y="1889390"/>
                <a:ext cx="590550" cy="26670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4532" y="1889390"/>
                <a:ext cx="590550" cy="26670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4788" y="1622713"/>
                <a:ext cx="618773" cy="27144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3060" y="1898938"/>
                <a:ext cx="618773" cy="271440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877327" y="1441738"/>
                <a:ext cx="3057755" cy="914400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713097" y="3168802"/>
              <a:ext cx="914400" cy="1078769"/>
              <a:chOff x="3713097" y="2819668"/>
              <a:chExt cx="914400" cy="1078769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225" y="3168302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2487" y="3168302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9225" y="3384289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2487" y="3384289"/>
                <a:ext cx="213262" cy="213262"/>
              </a:xfrm>
              <a:prstGeom prst="rect">
                <a:avLst/>
              </a:prstGeom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3713097" y="2819668"/>
                <a:ext cx="914400" cy="107876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Right Brace 71"/>
            <p:cNvSpPr/>
            <p:nvPr/>
          </p:nvSpPr>
          <p:spPr>
            <a:xfrm>
              <a:off x="4799220" y="2978715"/>
              <a:ext cx="157941" cy="141316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106789" y="3455416"/>
              <a:ext cx="1147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Excess Supply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74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Measuring </a:t>
            </a:r>
            <a:r>
              <a:rPr lang="en" sz="3000" dirty="0" smtClean="0">
                <a:latin typeface="Calibri" panose="020F0502020204030204" pitchFamily="34" charset="0"/>
              </a:rPr>
              <a:t>Unmet </a:t>
            </a:r>
            <a:r>
              <a:rPr lang="en" sz="3000" dirty="0">
                <a:latin typeface="Calibri" panose="020F0502020204030204" pitchFamily="34" charset="0"/>
              </a:rPr>
              <a:t>D</a:t>
            </a:r>
            <a:r>
              <a:rPr lang="en" sz="3000" dirty="0" smtClean="0">
                <a:latin typeface="Calibri" panose="020F0502020204030204" pitchFamily="34" charset="0"/>
              </a:rPr>
              <a:t>emand</a:t>
            </a:r>
            <a:endParaRPr lang="en" sz="3000" dirty="0">
              <a:latin typeface="Calibri" panose="020F050202020403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9057" y="821794"/>
            <a:ext cx="401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For a specific location and time period,</a:t>
            </a:r>
            <a:endParaRPr lang="en-US" sz="1600" b="1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1494229" y="3265387"/>
            <a:ext cx="4438998" cy="914400"/>
            <a:chOff x="1075265" y="3487130"/>
            <a:chExt cx="4909899" cy="914400"/>
          </a:xfrm>
        </p:grpSpPr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>
              <a:off x="1075265" y="3720279"/>
              <a:ext cx="2213435" cy="477725"/>
              <a:chOff x="801115" y="1441738"/>
              <a:chExt cx="3057753" cy="91440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996" y="1622713"/>
                <a:ext cx="618772" cy="271440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1744" y="1617928"/>
                <a:ext cx="561975" cy="276225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6620" y="1622691"/>
                <a:ext cx="590550" cy="266699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7170" y="1622691"/>
                <a:ext cx="590550" cy="266699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064" y="1898939"/>
                <a:ext cx="618772" cy="271440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2613" y="1894154"/>
                <a:ext cx="561975" cy="276225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1777" y="1889390"/>
                <a:ext cx="590550" cy="266699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5616" y="1889390"/>
                <a:ext cx="590550" cy="266699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873" y="1622713"/>
                <a:ext cx="618772" cy="271440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4144" y="1898939"/>
                <a:ext cx="618772" cy="271440"/>
              </a:xfrm>
              <a:prstGeom prst="rect">
                <a:avLst/>
              </a:prstGeom>
            </p:spPr>
          </p:pic>
          <p:sp>
            <p:nvSpPr>
              <p:cNvPr id="115" name="Rectangle 114"/>
              <p:cNvSpPr/>
              <p:nvPr/>
            </p:nvSpPr>
            <p:spPr>
              <a:xfrm>
                <a:off x="801115" y="1441738"/>
                <a:ext cx="3057753" cy="914400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607357" y="3610127"/>
              <a:ext cx="819791" cy="698027"/>
              <a:chOff x="3693703" y="1229171"/>
              <a:chExt cx="914400" cy="1078769"/>
            </a:xfrm>
          </p:grpSpPr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6803" y="1364543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0065" y="1364543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9831" y="1577805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3093" y="1577805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9831" y="1793792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3093" y="1793792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4677" y="2009779"/>
                <a:ext cx="213262" cy="213262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939" y="2009779"/>
                <a:ext cx="213262" cy="213262"/>
              </a:xfrm>
              <a:prstGeom prst="rect">
                <a:avLst/>
              </a:prstGeom>
            </p:spPr>
          </p:pic>
          <p:sp>
            <p:nvSpPr>
              <p:cNvPr id="104" name="Rectangle 103"/>
              <p:cNvSpPr/>
              <p:nvPr/>
            </p:nvSpPr>
            <p:spPr>
              <a:xfrm>
                <a:off x="3693703" y="1229171"/>
                <a:ext cx="914400" cy="107876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Right Brace 93"/>
            <p:cNvSpPr/>
            <p:nvPr/>
          </p:nvSpPr>
          <p:spPr>
            <a:xfrm>
              <a:off x="4581104" y="3487130"/>
              <a:ext cx="141600" cy="9144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856850" y="3795584"/>
              <a:ext cx="1128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libri" panose="020F0502020204030204" pitchFamily="34" charset="0"/>
                </a:rPr>
                <a:t>Equilibrium State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1180311" y="4220951"/>
            <a:ext cx="4347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How to extract this information from data?</a:t>
            </a:r>
          </a:p>
        </p:txBody>
      </p:sp>
    </p:spTree>
    <p:extLst>
      <p:ext uri="{BB962C8B-B14F-4D97-AF65-F5344CB8AC3E}">
        <p14:creationId xmlns:p14="http://schemas.microsoft.com/office/powerpoint/2010/main" val="359179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714895" y="3887977"/>
            <a:ext cx="566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libri" panose="020F0502020204030204" pitchFamily="34" charset="0"/>
              </a:rPr>
              <a:t>Similar approach </a:t>
            </a:r>
            <a:r>
              <a:rPr lang="en-US" sz="1600" b="1" dirty="0" smtClean="0">
                <a:latin typeface="Calibri" panose="020F0502020204030204" pitchFamily="34" charset="0"/>
              </a:rPr>
              <a:t>for </a:t>
            </a:r>
            <a:r>
              <a:rPr lang="en-US" sz="1600" b="1" dirty="0" smtClean="0">
                <a:latin typeface="Calibri" panose="020F0502020204030204" pitchFamily="34" charset="0"/>
              </a:rPr>
              <a:t>location </a:t>
            </a:r>
            <a:r>
              <a:rPr lang="en-US" sz="1600" b="1" dirty="0" smtClean="0">
                <a:latin typeface="Calibri" panose="020F0502020204030204" pitchFamily="34" charset="0"/>
              </a:rPr>
              <a:t>and time period </a:t>
            </a:r>
            <a:r>
              <a:rPr lang="en-US" sz="1600" b="1" dirty="0" smtClean="0">
                <a:latin typeface="Calibri" panose="020F0502020204030204" pitchFamily="34" charset="0"/>
              </a:rPr>
              <a:t>variations</a:t>
            </a:r>
            <a:endParaRPr lang="en-US" sz="1600" b="1" dirty="0">
              <a:latin typeface="Calibri" panose="020F0502020204030204" pitchFamily="34" charset="0"/>
            </a:endParaRPr>
          </a:p>
        </p:txBody>
      </p:sp>
      <p:sp>
        <p:nvSpPr>
          <p:cNvPr id="59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Measuring </a:t>
            </a:r>
            <a:r>
              <a:rPr lang="en" sz="3000" dirty="0" smtClean="0">
                <a:latin typeface="Calibri" panose="020F0502020204030204" pitchFamily="34" charset="0"/>
              </a:rPr>
              <a:t>Unmet </a:t>
            </a:r>
            <a:r>
              <a:rPr lang="en" sz="3000" dirty="0">
                <a:latin typeface="Calibri" panose="020F0502020204030204" pitchFamily="34" charset="0"/>
              </a:rPr>
              <a:t>D</a:t>
            </a:r>
            <a:r>
              <a:rPr lang="en" sz="3000" dirty="0" smtClean="0">
                <a:latin typeface="Calibri" panose="020F0502020204030204" pitchFamily="34" charset="0"/>
              </a:rPr>
              <a:t>emand</a:t>
            </a:r>
            <a:endParaRPr lang="en" sz="3000" dirty="0">
              <a:latin typeface="Calibri" panose="020F050202020403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9057" y="821794"/>
            <a:ext cx="401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For a specific location and time period,</a:t>
            </a:r>
            <a:endParaRPr 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62945" y="991071"/>
            <a:ext cx="1761279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Calibri" panose="020F0502020204030204" pitchFamily="34" charset="0"/>
              </a:rPr>
              <a:t>Taxi Status per unit time</a:t>
            </a:r>
          </a:p>
          <a:p>
            <a:pPr marL="342900" indent="-342900">
              <a:buAutoNum type="arabicParenR"/>
            </a:pPr>
            <a:r>
              <a:rPr lang="en-US" i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Free</a:t>
            </a:r>
          </a:p>
          <a:p>
            <a:pPr marL="342900" indent="-342900">
              <a:buAutoNum type="arabicParenR"/>
            </a:pPr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Pick-up (</a:t>
            </a:r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POB)</a:t>
            </a:r>
            <a:endParaRPr lang="en-US" i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marL="342900" indent="-342900">
              <a:buAutoNum type="arabicParenR"/>
            </a:pPr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Busy</a:t>
            </a:r>
          </a:p>
          <a:p>
            <a:pPr marL="342900" indent="-342900">
              <a:buAutoNum type="arabicParenR"/>
            </a:pPr>
            <a:r>
              <a:rPr lang="en-US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Drop-off (POD)</a:t>
            </a:r>
            <a:endParaRPr lang="en-US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4895" y="1783115"/>
            <a:ext cx="403998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200" dirty="0" smtClean="0"/>
              <a:t>Observed </a:t>
            </a:r>
            <a:r>
              <a:rPr lang="en-US" sz="1200" dirty="0"/>
              <a:t>demand </a:t>
            </a:r>
            <a:r>
              <a:rPr lang="en-US" sz="1200" dirty="0" smtClean="0"/>
              <a:t>=&gt; Number of times in </a:t>
            </a:r>
            <a:r>
              <a:rPr lang="en-US" sz="1200" b="1" dirty="0" smtClean="0">
                <a:solidFill>
                  <a:srgbClr val="FF0000"/>
                </a:solidFill>
              </a:rPr>
              <a:t>POB</a:t>
            </a:r>
            <a:r>
              <a:rPr lang="en-US" sz="1200" dirty="0" smtClean="0"/>
              <a:t> mode</a:t>
            </a:r>
            <a:endParaRPr lang="en-US" sz="1200" dirty="0"/>
          </a:p>
          <a:p>
            <a:pPr lvl="1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200" dirty="0"/>
              <a:t>Excess supply =&gt; </a:t>
            </a:r>
            <a:r>
              <a:rPr lang="en-US" sz="1200" dirty="0" smtClean="0"/>
              <a:t>Number of </a:t>
            </a:r>
            <a:r>
              <a:rPr lang="en-US" sz="1200" dirty="0" smtClean="0"/>
              <a:t>times </a:t>
            </a:r>
            <a:r>
              <a:rPr lang="en-US" sz="1200" dirty="0" smtClean="0"/>
              <a:t>in </a:t>
            </a:r>
            <a:r>
              <a:rPr lang="en-US" sz="1200" b="1" dirty="0" smtClean="0">
                <a:solidFill>
                  <a:srgbClr val="00B050"/>
                </a:solidFill>
              </a:rPr>
              <a:t>Free</a:t>
            </a:r>
            <a:r>
              <a:rPr lang="en-US" sz="1200" dirty="0" smtClean="0"/>
              <a:t> mode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644709" y="1292620"/>
            <a:ext cx="401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a single taxi,</a:t>
            </a:r>
            <a:endParaRPr lang="en-US" sz="1600" dirty="0"/>
          </a:p>
        </p:txBody>
      </p:sp>
      <p:sp>
        <p:nvSpPr>
          <p:cNvPr id="67" name="Rectangle 66"/>
          <p:cNvSpPr/>
          <p:nvPr/>
        </p:nvSpPr>
        <p:spPr>
          <a:xfrm>
            <a:off x="714895" y="3021436"/>
            <a:ext cx="590932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200" dirty="0" smtClean="0"/>
              <a:t>Observed </a:t>
            </a:r>
            <a:r>
              <a:rPr lang="en-US" sz="1200" dirty="0"/>
              <a:t>demand </a:t>
            </a:r>
            <a:r>
              <a:rPr lang="en-US" sz="1200" dirty="0" smtClean="0"/>
              <a:t>=&gt; Observed demand for </a:t>
            </a:r>
            <a:r>
              <a:rPr lang="en-US" sz="1200" b="1" dirty="0" smtClean="0"/>
              <a:t>taxi1</a:t>
            </a:r>
            <a:r>
              <a:rPr lang="en-US" sz="1200" dirty="0" smtClean="0"/>
              <a:t> + Observed demand for </a:t>
            </a:r>
            <a:r>
              <a:rPr lang="en-US" sz="1200" b="1" dirty="0" smtClean="0"/>
              <a:t>taxi2</a:t>
            </a:r>
            <a:r>
              <a:rPr lang="en-US" sz="1200" dirty="0" smtClean="0"/>
              <a:t>..</a:t>
            </a:r>
            <a:endParaRPr lang="en-US" sz="1200" dirty="0"/>
          </a:p>
          <a:p>
            <a:pPr lvl="1"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200" dirty="0"/>
              <a:t>Excess supply =&gt; </a:t>
            </a:r>
            <a:r>
              <a:rPr lang="en-US" sz="1200" dirty="0" smtClean="0"/>
              <a:t>Excess supply for </a:t>
            </a:r>
            <a:r>
              <a:rPr lang="en-US" sz="1200" b="1" dirty="0" smtClean="0"/>
              <a:t>taxi1</a:t>
            </a:r>
            <a:r>
              <a:rPr lang="en-US" sz="1200" dirty="0" smtClean="0"/>
              <a:t> + Excess supply for </a:t>
            </a:r>
            <a:r>
              <a:rPr lang="en-US" sz="1200" b="1" dirty="0" smtClean="0"/>
              <a:t>taxi2</a:t>
            </a:r>
            <a:r>
              <a:rPr lang="en-US" sz="1200" dirty="0" smtClean="0"/>
              <a:t>.. </a:t>
            </a:r>
            <a:endParaRPr 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639168" y="2550610"/>
            <a:ext cx="4013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all taxis,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22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Data Used</a:t>
            </a:r>
            <a:endParaRPr lang="en" sz="3000" dirty="0">
              <a:latin typeface="Calibri" panose="020F0502020204030204" pitchFamily="34" charset="0"/>
            </a:endParaRPr>
          </a:p>
        </p:txBody>
      </p:sp>
      <p:sp>
        <p:nvSpPr>
          <p:cNvPr id="4" name="Shape 163"/>
          <p:cNvSpPr txBox="1">
            <a:spLocks/>
          </p:cNvSpPr>
          <p:nvPr/>
        </p:nvSpPr>
        <p:spPr>
          <a:xfrm>
            <a:off x="233775" y="826892"/>
            <a:ext cx="639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>
                <a:latin typeface="Calibri" panose="020F0502020204030204" pitchFamily="34" charset="0"/>
              </a:rPr>
              <a:t>Trip </a:t>
            </a:r>
            <a:r>
              <a:rPr lang="en-US" sz="1600" dirty="0" smtClean="0">
                <a:latin typeface="Calibri" panose="020F0502020204030204" pitchFamily="34" charset="0"/>
              </a:rPr>
              <a:t>records &amp; </a:t>
            </a:r>
            <a:r>
              <a:rPr lang="en-US" sz="1600" dirty="0" smtClean="0">
                <a:latin typeface="Calibri" panose="020F0502020204030204" pitchFamily="34" charset="0"/>
              </a:rPr>
              <a:t>GPS data</a:t>
            </a:r>
            <a:r>
              <a:rPr lang="en-US" sz="1600" dirty="0" smtClean="0">
                <a:latin typeface="Calibri" panose="020F0502020204030204" pitchFamily="34" charset="0"/>
              </a:rPr>
              <a:t> (Yellow Taxis, Green Taxis)</a:t>
            </a:r>
            <a:endParaRPr lang="en" sz="1600" dirty="0" smtClean="0">
              <a:latin typeface="Calibri" panose="020F0502020204030204" pitchFamily="34" charset="0"/>
            </a:endParaRPr>
          </a:p>
          <a:p>
            <a:pPr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>
                <a:latin typeface="Calibri" panose="020F0502020204030204" pitchFamily="34" charset="0"/>
              </a:rPr>
              <a:t>NYC MapPluto </a:t>
            </a:r>
            <a:r>
              <a:rPr lang="en-US" sz="1600" dirty="0" smtClean="0">
                <a:latin typeface="Calibri" panose="020F0502020204030204" pitchFamily="34" charset="0"/>
              </a:rPr>
              <a:t>(~850,000 </a:t>
            </a:r>
            <a:r>
              <a:rPr lang="en-US" sz="1600" dirty="0">
                <a:latin typeface="Calibri" panose="020F0502020204030204" pitchFamily="34" charset="0"/>
              </a:rPr>
              <a:t>building </a:t>
            </a:r>
            <a:r>
              <a:rPr lang="en-US" sz="1600" dirty="0" smtClean="0">
                <a:latin typeface="Calibri" panose="020F0502020204030204" pitchFamily="34" charset="0"/>
              </a:rPr>
              <a:t>blocks</a:t>
            </a:r>
            <a:r>
              <a:rPr lang="en-US" sz="1600" dirty="0" smtClean="0">
                <a:latin typeface="Calibri" panose="020F0502020204030204" pitchFamily="34" charset="0"/>
              </a:rPr>
              <a:t>) for land use categories</a:t>
            </a:r>
          </a:p>
          <a:p>
            <a:pPr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>
                <a:latin typeface="Calibri" panose="020F0502020204030204" pitchFamily="34" charset="0"/>
              </a:rPr>
              <a:t>MTA Subway </a:t>
            </a:r>
            <a:r>
              <a:rPr lang="en-US" sz="1600" dirty="0">
                <a:latin typeface="Calibri" panose="020F0502020204030204" pitchFamily="34" charset="0"/>
              </a:rPr>
              <a:t>s</a:t>
            </a:r>
            <a:r>
              <a:rPr lang="en-US" sz="1600" dirty="0" smtClean="0">
                <a:latin typeface="Calibri" panose="020F0502020204030204" pitchFamily="34" charset="0"/>
              </a:rPr>
              <a:t>hape files</a:t>
            </a:r>
            <a:endParaRPr lang="en-US" sz="1600" dirty="0" smtClean="0">
              <a:latin typeface="Calibri" panose="020F0502020204030204" pitchFamily="34" charset="0"/>
            </a:endParaRPr>
          </a:p>
          <a:p>
            <a:pPr indent="-171296">
              <a:spcAft>
                <a:spcPts val="1200"/>
              </a:spcAft>
              <a:buSzPct val="100000"/>
              <a:buFont typeface="Calibri"/>
              <a:buChar char="›"/>
            </a:pPr>
            <a:r>
              <a:rPr lang="en-US" sz="1600" dirty="0" smtClean="0">
                <a:latin typeface="Calibri" panose="020F0502020204030204" pitchFamily="34" charset="0"/>
              </a:rPr>
              <a:t>Fields used</a:t>
            </a: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" dirty="0">
                <a:latin typeface="Calibri" panose="020F0502020204030204" pitchFamily="34" charset="0"/>
              </a:rPr>
              <a:t>datetime =&gt;  temporal periods (i.e. weekday/weekend, hourly intervals)</a:t>
            </a:r>
            <a:endParaRPr lang="en-US" b="1" dirty="0" smtClean="0">
              <a:latin typeface="Calibri" panose="020F0502020204030204" pitchFamily="34" charset="0"/>
            </a:endParaRPr>
          </a:p>
          <a:p>
            <a:pPr marL="628341" lvl="1" indent="-285750"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longitude, latitude =&gt; location segments (i.e. building block </a:t>
            </a:r>
            <a:r>
              <a:rPr lang="en-US" dirty="0" smtClean="0">
                <a:latin typeface="Calibri" panose="020F0502020204030204" pitchFamily="34" charset="0"/>
              </a:rPr>
              <a:t>level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  <a:endParaRPr lang="en-US" dirty="0" smtClean="0">
              <a:latin typeface="Calibri" panose="020F050202020403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922889"/>
              </p:ext>
            </p:extLst>
          </p:nvPr>
        </p:nvGraphicFramePr>
        <p:xfrm>
          <a:off x="1280160" y="3445265"/>
          <a:ext cx="4297680" cy="1097280"/>
        </p:xfrm>
        <a:graphic>
          <a:graphicData uri="http://schemas.openxmlformats.org/drawingml/2006/table">
            <a:tbl>
              <a:tblPr firstRow="1" bandRow="1">
                <a:tableStyleId>{EFB19742-E4C7-443E-B131-C670FA7BC090}</a:tableStyleId>
              </a:tblPr>
              <a:tblGrid>
                <a:gridCol w="1432560"/>
                <a:gridCol w="1432560"/>
                <a:gridCol w="1432560"/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Yellow Taxis</a:t>
                      </a:r>
                      <a:r>
                        <a:rPr lang="en-US" sz="1200" b="1" baseline="0" dirty="0" smtClean="0">
                          <a:latin typeface="Calibri" panose="020F0502020204030204" pitchFamily="34" charset="0"/>
                        </a:rPr>
                        <a:t> (TPEP)</a:t>
                      </a:r>
                      <a:endParaRPr lang="en-US" sz="12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Green Taxis</a:t>
                      </a:r>
                      <a:r>
                        <a:rPr lang="en-US" sz="1200" b="1" baseline="0" dirty="0" smtClean="0">
                          <a:latin typeface="Calibri" panose="020F0502020204030204" pitchFamily="34" charset="0"/>
                        </a:rPr>
                        <a:t> (LPEP)</a:t>
                      </a:r>
                      <a:endParaRPr lang="en-US" sz="12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# Records</a:t>
                      </a:r>
                      <a:endParaRPr lang="en-US" sz="12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~ </a:t>
                      </a:r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3.3 </a:t>
                      </a:r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Billion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~ 600 Million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Time Period</a:t>
                      </a:r>
                      <a:endParaRPr lang="en-US" sz="12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1 Year (2015)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1 Year (2015)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File Size</a:t>
                      </a:r>
                      <a:endParaRPr lang="en-US" sz="1200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~ </a:t>
                      </a:r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230 </a:t>
                      </a:r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GB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~ </a:t>
                      </a:r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60 </a:t>
                      </a:r>
                      <a:r>
                        <a:rPr lang="en-US" sz="1200" dirty="0" smtClean="0">
                          <a:latin typeface="Calibri" panose="020F0502020204030204" pitchFamily="34" charset="0"/>
                        </a:rPr>
                        <a:t>GB</a:t>
                      </a:r>
                      <a:endParaRPr lang="en-US" sz="12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75554" y="3137488"/>
            <a:ext cx="250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 panose="020F0502020204030204" pitchFamily="34" charset="0"/>
              </a:rPr>
              <a:t>Key facts for 2015</a:t>
            </a:r>
          </a:p>
        </p:txBody>
      </p:sp>
    </p:spTree>
    <p:extLst>
      <p:ext uri="{BB962C8B-B14F-4D97-AF65-F5344CB8AC3E}">
        <p14:creationId xmlns:p14="http://schemas.microsoft.com/office/powerpoint/2010/main" val="278271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2"/>
          <p:cNvSpPr txBox="1">
            <a:spLocks/>
          </p:cNvSpPr>
          <p:nvPr/>
        </p:nvSpPr>
        <p:spPr>
          <a:xfrm>
            <a:off x="233775" y="179018"/>
            <a:ext cx="6390450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90000"/>
              </a:lnSpc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 dirty="0" smtClean="0">
                <a:latin typeface="Calibri" panose="020F0502020204030204" pitchFamily="34" charset="0"/>
              </a:rPr>
              <a:t>Data </a:t>
            </a:r>
            <a:r>
              <a:rPr lang="en" sz="3000" dirty="0" smtClean="0">
                <a:latin typeface="Calibri" panose="020F0502020204030204" pitchFamily="34" charset="0"/>
              </a:rPr>
              <a:t>Processing Workflow</a:t>
            </a:r>
            <a:endParaRPr lang="en" sz="300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13196" y="1344486"/>
            <a:ext cx="1178326" cy="57050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Trip Records</a:t>
            </a:r>
          </a:p>
          <a:p>
            <a:pPr algn="ctr"/>
            <a:r>
              <a:rPr lang="en-US" sz="900" b="1" dirty="0" smtClean="0">
                <a:ln w="0"/>
                <a:solidFill>
                  <a:srgbClr val="FF0000"/>
                </a:solidFill>
                <a:latin typeface="Calibri" panose="020F0502020204030204" pitchFamily="34" charset="0"/>
              </a:rPr>
              <a:t>(~160 Million Records)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05266" y="1670489"/>
            <a:ext cx="815009" cy="24450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05266" y="1993549"/>
            <a:ext cx="815009" cy="24450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44769" y="3387033"/>
            <a:ext cx="1153361" cy="356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Hadoop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3196" y="1993549"/>
            <a:ext cx="1178326" cy="57050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GPS Data</a:t>
            </a:r>
          </a:p>
          <a:p>
            <a:pPr algn="ctr"/>
            <a:r>
              <a:rPr lang="en-US" sz="900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(</a:t>
            </a:r>
            <a:r>
              <a:rPr lang="en-US" sz="900" b="1" dirty="0" smtClean="0">
                <a:ln w="0"/>
                <a:solidFill>
                  <a:srgbClr val="FF0000"/>
                </a:solidFill>
                <a:latin typeface="Calibri" panose="020F0502020204030204" pitchFamily="34" charset="0"/>
              </a:rPr>
              <a:t>~4 Billion Records</a:t>
            </a:r>
            <a:r>
              <a:rPr lang="en-US" sz="1000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897" y="2176155"/>
            <a:ext cx="928617" cy="46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Green </a:t>
            </a:r>
            <a:r>
              <a:rPr lang="en-US" sz="1200" b="1" dirty="0">
                <a:latin typeface="Calibri" panose="020F0502020204030204" pitchFamily="34" charset="0"/>
              </a:rPr>
              <a:t>t</a:t>
            </a:r>
            <a:r>
              <a:rPr lang="en-US" sz="1200" b="1" dirty="0" smtClean="0">
                <a:latin typeface="Calibri" panose="020F0502020204030204" pitchFamily="34" charset="0"/>
              </a:rPr>
              <a:t>axi data 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3897" y="1206207"/>
            <a:ext cx="92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Yellow </a:t>
            </a:r>
            <a:r>
              <a:rPr lang="en-US" sz="1200" b="1" dirty="0">
                <a:latin typeface="Calibri" panose="020F0502020204030204" pitchFamily="34" charset="0"/>
              </a:rPr>
              <a:t>t</a:t>
            </a:r>
            <a:r>
              <a:rPr lang="en-US" sz="1200" b="1" dirty="0" smtClean="0">
                <a:latin typeface="Calibri" panose="020F0502020204030204" pitchFamily="34" charset="0"/>
              </a:rPr>
              <a:t>axi data 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57322" y="1272892"/>
            <a:ext cx="1304015" cy="203558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617211" y="1727265"/>
            <a:ext cx="914400" cy="24450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06145" y="1206207"/>
            <a:ext cx="928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 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09388" y="1089408"/>
            <a:ext cx="825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Location</a:t>
            </a:r>
          </a:p>
          <a:p>
            <a:r>
              <a:rPr lang="en-US" sz="1200" b="1" dirty="0" smtClean="0">
                <a:latin typeface="Calibri" panose="020F0502020204030204" pitchFamily="34" charset="0"/>
              </a:rPr>
              <a:t>mapping </a:t>
            </a:r>
          </a:p>
          <a:p>
            <a:r>
              <a:rPr lang="en-US" sz="1200" b="1" dirty="0" smtClean="0">
                <a:latin typeface="Calibri" panose="020F0502020204030204" pitchFamily="34" charset="0"/>
              </a:rPr>
              <a:t>(i.e. BBL)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18358" y="2647643"/>
            <a:ext cx="1178326" cy="57050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Borough Shape Files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05266" y="2747440"/>
            <a:ext cx="815009" cy="24450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3897" y="2930046"/>
            <a:ext cx="92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MapPluto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87485" y="1851344"/>
            <a:ext cx="1103491" cy="885977"/>
            <a:chOff x="3653676" y="1590785"/>
            <a:chExt cx="1103491" cy="88597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4640" y="1704117"/>
              <a:ext cx="1034447" cy="54864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653676" y="1590785"/>
              <a:ext cx="1103491" cy="885977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2608432" y="2638220"/>
            <a:ext cx="914400" cy="24450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809387" y="2856602"/>
            <a:ext cx="149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anose="020F0502020204030204" pitchFamily="34" charset="0"/>
              </a:rPr>
              <a:t>Extraction of Free minutes from GPS data using Trip Records data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4755629" y="2115800"/>
            <a:ext cx="815009" cy="24450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07" y="1833040"/>
            <a:ext cx="914400" cy="914400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 rot="5400000">
            <a:off x="5659602" y="3147393"/>
            <a:ext cx="815009" cy="244503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421187" y="3763615"/>
            <a:ext cx="2103120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libri" panose="020F0502020204030204" pitchFamily="34" charset="0"/>
              </a:rPr>
              <a:t>Temporal &amp; Spatial Profiles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06329" y="3065343"/>
            <a:ext cx="928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</a:rPr>
              <a:t>SQL Queries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3002" y="889353"/>
            <a:ext cx="27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46386" y="1452428"/>
            <a:ext cx="27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08877" y="2818039"/>
            <a:ext cx="27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3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36037" y="1767624"/>
            <a:ext cx="27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4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73407" y="3621712"/>
            <a:ext cx="27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5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8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STON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</TotalTime>
  <Words>950</Words>
  <Application>Microsoft Office PowerPoint</Application>
  <PresentationFormat>Custom</PresentationFormat>
  <Paragraphs>199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CAPSTONE</vt:lpstr>
      <vt:lpstr>Detecting unmet  taxi demand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Taxi Demand Prediction</dc:title>
  <dc:creator>kiran.pv</dc:creator>
  <cp:lastModifiedBy>kiran.pv</cp:lastModifiedBy>
  <cp:revision>291</cp:revision>
  <dcterms:modified xsi:type="dcterms:W3CDTF">2016-07-28T03:44:39Z</dcterms:modified>
</cp:coreProperties>
</file>